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84" r:id="rId4"/>
    <p:sldId id="283" r:id="rId5"/>
    <p:sldId id="271" r:id="rId6"/>
    <p:sldId id="258" r:id="rId7"/>
    <p:sldId id="259" r:id="rId8"/>
    <p:sldId id="282" r:id="rId9"/>
    <p:sldId id="285" r:id="rId10"/>
    <p:sldId id="263" r:id="rId11"/>
    <p:sldId id="264" r:id="rId12"/>
    <p:sldId id="273" r:id="rId13"/>
    <p:sldId id="286" r:id="rId14"/>
    <p:sldId id="287" r:id="rId15"/>
    <p:sldId id="288" r:id="rId16"/>
    <p:sldId id="289" r:id="rId17"/>
    <p:sldId id="290" r:id="rId18"/>
    <p:sldId id="277" r:id="rId19"/>
    <p:sldId id="292" r:id="rId20"/>
    <p:sldId id="276" r:id="rId21"/>
    <p:sldId id="279" r:id="rId22"/>
    <p:sldId id="293" r:id="rId23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3F8A"/>
    <a:srgbClr val="E709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80" y="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0DAEC89-16AD-42BA-9B61-BC3B06A0D6E4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76673"/>
            <a:ext cx="7772400" cy="936104"/>
          </a:xfrm>
        </p:spPr>
        <p:txBody>
          <a:bodyPr>
            <a:noAutofit/>
          </a:bodyPr>
          <a:lstStyle/>
          <a:p>
            <a:pPr marL="182880" indent="0" algn="ctr">
              <a:lnSpc>
                <a:spcPct val="90000"/>
              </a:lnSpc>
              <a:buNone/>
            </a:pP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«</a:t>
            </a:r>
            <a:r>
              <a:rPr lang="ru-RU" sz="20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Олуязский</a:t>
            </a: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 детский сад»</a:t>
            </a:r>
            <a:b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Мамадышского</a:t>
            </a: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  муниципального района </a:t>
            </a:r>
            <a:b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Республики Татарстан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844824"/>
            <a:ext cx="7632848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Презентация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Основной  образовательной программы - образовательной программы дошкольного образования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Целевой раздел</a:t>
            </a:r>
            <a:r>
              <a:rPr lang="ru-RU" sz="2800" dirty="0" smtClean="0">
                <a:solidFill>
                  <a:srgbClr val="C00000"/>
                </a:solidFill>
              </a:rPr>
              <a:t/>
            </a:r>
            <a:br>
              <a:rPr lang="ru-RU" sz="2800" dirty="0" smtClean="0">
                <a:solidFill>
                  <a:srgbClr val="C00000"/>
                </a:solidFill>
              </a:rPr>
            </a:b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539552" y="2332037"/>
            <a:ext cx="8136904" cy="332921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Определяет цели и задачи, принципы и подходы к формированию Программы, планируемые результаты ее освоения в виде целевых ориентиров 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620688"/>
            <a:ext cx="6552728" cy="6480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Содержательный раздел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115616" y="1700808"/>
            <a:ext cx="7488832" cy="504056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   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Включает описание образовательной деятельности в соответствии с направлениями развития ребенка в пяти образовательных областях – социально-коммуникативной, познавательной, речевой, художественно-эстетической, физической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3" y="404664"/>
            <a:ext cx="7046168" cy="1584176"/>
          </a:xfrm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0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Основные области Программы</a:t>
            </a:r>
          </a:p>
        </p:txBody>
      </p:sp>
      <p:sp>
        <p:nvSpPr>
          <p:cNvPr id="9219" name="Rectangle 4"/>
          <p:cNvSpPr>
            <a:spLocks noChangeArrowheads="1"/>
          </p:cNvSpPr>
          <p:nvPr/>
        </p:nvSpPr>
        <p:spPr bwMode="auto">
          <a:xfrm>
            <a:off x="467544" y="1628800"/>
            <a:ext cx="3095625" cy="1368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Социально –</a:t>
            </a:r>
          </a:p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коммуникативное</a:t>
            </a:r>
          </a:p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</a:p>
        </p:txBody>
      </p:sp>
      <p:sp>
        <p:nvSpPr>
          <p:cNvPr id="9220" name="Rectangle 5"/>
          <p:cNvSpPr>
            <a:spLocks noChangeArrowheads="1"/>
          </p:cNvSpPr>
          <p:nvPr/>
        </p:nvSpPr>
        <p:spPr bwMode="auto">
          <a:xfrm>
            <a:off x="5148064" y="1628800"/>
            <a:ext cx="3168650" cy="1368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Познавательное </a:t>
            </a:r>
          </a:p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</a:p>
        </p:txBody>
      </p:sp>
      <p:sp>
        <p:nvSpPr>
          <p:cNvPr id="9221" name="Rectangle 6"/>
          <p:cNvSpPr>
            <a:spLocks noChangeArrowheads="1"/>
          </p:cNvSpPr>
          <p:nvPr/>
        </p:nvSpPr>
        <p:spPr bwMode="auto">
          <a:xfrm>
            <a:off x="2987824" y="3284984"/>
            <a:ext cx="3097213" cy="11525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Речевое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</a:p>
        </p:txBody>
      </p:sp>
      <p:sp>
        <p:nvSpPr>
          <p:cNvPr id="9222" name="Rectangle 7"/>
          <p:cNvSpPr>
            <a:spLocks noChangeArrowheads="1"/>
          </p:cNvSpPr>
          <p:nvPr/>
        </p:nvSpPr>
        <p:spPr bwMode="auto">
          <a:xfrm>
            <a:off x="467544" y="4797152"/>
            <a:ext cx="3311525" cy="13668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Художественно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эстетическое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</a:p>
        </p:txBody>
      </p:sp>
      <p:sp>
        <p:nvSpPr>
          <p:cNvPr id="9223" name="Rectangle 8"/>
          <p:cNvSpPr>
            <a:spLocks noChangeArrowheads="1"/>
          </p:cNvSpPr>
          <p:nvPr/>
        </p:nvSpPr>
        <p:spPr bwMode="auto">
          <a:xfrm>
            <a:off x="5148064" y="4797152"/>
            <a:ext cx="3419475" cy="1368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Физическое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704856" cy="6480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Социально-коммуникативное развитие</a:t>
            </a:r>
            <a:endParaRPr lang="ru-RU" sz="32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539552" y="908721"/>
            <a:ext cx="7560840" cy="5760640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области социально-коммуникативного развития ребенка в условиях информационной социализации основными 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задачами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образовательной деятельности являются создание условий для: 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развития положительного отношения ребенка к себе и другим людям;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развития коммуникативной и социальной компетентности, в том числе информационно-социальной компетентности;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развития игровой деятельности; 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развития компетентности в виртуальном поиске.</a:t>
            </a:r>
          </a:p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Часть, формируемая участниками образовательных отношений. Использование этнокультурного регионального составляющего в направлении, социально-коммуникативного развития ребенка включает: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игровой деятельности, в которой отражается окружающая действительность РТ, мир взрослых людей, формирование представлений о труде, профессиях взрослых; детей другой национальностей народов Поволжья, родной природы, общественной жизни. 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обеспечение безопасности детей дошкольного возраста на улицах и дорогах родного села.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расширение знания детей о работе пожарной службы, службы скорой медицинской помощи.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Познавательное развитие</a:t>
            </a:r>
            <a:endParaRPr lang="ru-RU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539552" y="1196752"/>
            <a:ext cx="8229600" cy="4525963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области познавательного развития ребенка основными 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задачами образовательной деятельности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являются создание условий для: 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развития любознательности, познавательной активности, познавательных способностей детей;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развития представлений в разных сферах знаний об окружающей действительности, в том числе о виртуальной среде, о возможностях и рисках Интернета. </a:t>
            </a:r>
          </a:p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Часть,  формируемая участниками образовательных отношений. Основными задачами  познавательного развития детей с учетом этнокультурного регионального составляющего  являются: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воспитание познавательного интереса и чувств восхищения результатами культурного творчества представителей разных народов, проживающих в республике Татарстан и  в Мамадышском районе.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ознакомление детей с художественной литературой разных жанров; проявление интереса к произведениям татарского, русского и других народов, проживающих в РТ, устного народного творчества: сказкам, преданиям, легендам, пословицам, поговоркам, загадкам.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целостной картины мира, расширение кругозора детей, культуры познания и интеллектуальной активности  широко использовать возможности народной и музейной педагогики.</a:t>
            </a:r>
          </a:p>
          <a:p>
            <a:endParaRPr lang="ru-RU" sz="1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404664"/>
            <a:ext cx="6163087" cy="79208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Речевое развитие</a:t>
            </a:r>
            <a:endParaRPr lang="ru-RU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827584" y="1340769"/>
            <a:ext cx="7869560" cy="2736304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области речевого развития ребенка основными </a:t>
            </a:r>
            <a:r>
              <a:rPr lang="ru-RU" sz="1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задачами образовательной деятельности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является создание условий для: </a:t>
            </a:r>
          </a:p>
          <a:p>
            <a:pPr lvl="0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формирования основы речевой и языковой культуры, совершенствования разных сторон речи ребенка;</a:t>
            </a:r>
          </a:p>
          <a:p>
            <a:pPr lvl="0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приобщения детей к культуре чтения художественной литературы.</a:t>
            </a:r>
          </a:p>
          <a:p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Часть,  формируемая участниками образовательных отношений. С учетом этнокультурных и региональных особенностей реализации программы в речевом развитии детей:</a:t>
            </a:r>
          </a:p>
          <a:p>
            <a:pPr lvl="0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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обучение детей двум государственным языкам (русскому и татарскому) в равных объемах на основе использования УМК;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</a:t>
            </a:r>
            <a:endParaRPr lang="ru-RU" sz="1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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практическое овладение воспитанниками нормами устной родной речи;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</a:t>
            </a:r>
            <a:endParaRPr lang="ru-RU" sz="1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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ознакомление детей с художественной литературой разных жанров;</a:t>
            </a:r>
          </a:p>
          <a:p>
            <a:pPr lvl="0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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проявление интереса к произведениям татарского, русского и других народов, проживающих в РТ, устного народного творчества: сказкам, преданиям, легендам, пословицам, поговоркам, загадкам.</a:t>
            </a: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3" y="260648"/>
            <a:ext cx="7488832" cy="576064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Художественно-эстетическое развитие</a:t>
            </a:r>
            <a:endParaRPr lang="ru-RU" sz="36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683568" y="836713"/>
            <a:ext cx="7704856" cy="2304256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области художественно-эстетического развития ребенка основными 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задачами образовательной деятельности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являются создание условий для: 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развития у детей интереса к эстетической стороне действительности, ознакомления с разными видами и жанрами искусства (словесного, музыкального, изобразительного), в том числе народного творчества;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развития способности к восприятию музыки, художественной литературы, фольклора; 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приобщения к разным видам художественно-эстетической деятельности, развития потребности в творческом самовыражении, инициативности и самостоятельности в воплощении художественного замысла.</a:t>
            </a:r>
          </a:p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Часть,  формируемая участниками образовательных отношений. 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развитие дошкольников средствами этнокультурного регионального составляющего  включает в себя: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создание условий для проявления детьми своих способностей в музыке, живописи, танцах, театре и литературе;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развитие продуктивной деятельности через приобщение детей к изобразительному, декоративно-прикладному искусству народов, проживающих в республике Татарстан;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-воспитание нравственно-патриотических чувств посредством знакомства детей с произведениями татарских, русских и других народов.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560839" cy="720080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Физическое развитие</a:t>
            </a:r>
            <a:endParaRPr lang="ru-RU" sz="40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683568" y="731520"/>
            <a:ext cx="7920880" cy="2409448"/>
          </a:xfrm>
        </p:spPr>
        <p:txBody>
          <a:bodyPr>
            <a:noAutofit/>
          </a:bodyPr>
          <a:lstStyle/>
          <a:p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области физического развития ребенка основными </a:t>
            </a:r>
            <a:r>
              <a:rPr lang="ru-RU" sz="17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задачами образовательной деятельности</a:t>
            </a:r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являются создание условий для: </a:t>
            </a:r>
          </a:p>
          <a:p>
            <a:pPr lvl="0"/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становления у детей ценностей здорового образа жизни;</a:t>
            </a:r>
          </a:p>
          <a:p>
            <a:pPr lvl="0"/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развития представлений о своем теле и своих физических возможностях;</a:t>
            </a:r>
          </a:p>
          <a:p>
            <a:pPr lvl="0"/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приобретения двигательного опыта и совершенствования двигательной активности; </a:t>
            </a:r>
          </a:p>
          <a:p>
            <a:pPr lvl="0"/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формирования начальных представлений о некоторых видах спорта, овладения подвижными играми с правилами.</a:t>
            </a:r>
          </a:p>
          <a:p>
            <a:r>
              <a:rPr lang="ru-RU" sz="1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Часть,  формируемая участниками образовательных отношений. </a:t>
            </a:r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Необходимыми условиями в физическом развитии детей с учетом региональных климатических и сезонных особенностей являются:</a:t>
            </a:r>
          </a:p>
          <a:p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создание условий в дошкольном образовательном учреждении;</a:t>
            </a:r>
          </a:p>
          <a:p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потребности в двигательной активности детей при помощи подвижных народных (татарских, русских, чувашских, мордовских, марийских, башкирских, удмуртских), спортивных игр, физических упражнений, соответствующих их возрастным особенностям;</a:t>
            </a:r>
          </a:p>
          <a:p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осуществление комплекса профилактических и оздоровительных работ с учетом специфики МБДОУ</a:t>
            </a:r>
          </a:p>
          <a:p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совершенствование физического развития детей через национальные праздники, народные игры.</a:t>
            </a:r>
          </a:p>
          <a:p>
            <a:endParaRPr lang="ru-RU" sz="17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Текст 5"/>
          <p:cNvSpPr>
            <a:spLocks noGrp="1"/>
          </p:cNvSpPr>
          <p:nvPr>
            <p:ph type="body" sz="half" idx="2"/>
          </p:nvPr>
        </p:nvSpPr>
        <p:spPr>
          <a:xfrm>
            <a:off x="357188" y="500063"/>
            <a:ext cx="8175252" cy="5786437"/>
          </a:xfrm>
          <a:solidFill>
            <a:schemeClr val="bg1"/>
          </a:soli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Каждая область включает разные виды детской деятельности:</a:t>
            </a:r>
          </a:p>
          <a:p>
            <a:pPr algn="ctr" eaLnBrk="1" hangingPunct="1"/>
            <a:endParaRPr lang="ru-RU" sz="1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* игровая</a:t>
            </a:r>
          </a:p>
          <a:p>
            <a:pPr marL="0" indent="0" eaLnBrk="1" hangingPunct="1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* коммуникативная</a:t>
            </a:r>
          </a:p>
          <a:p>
            <a:pPr marL="0" indent="0" eaLnBrk="1" hangingPunct="1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* познавательно-исследовательская</a:t>
            </a:r>
          </a:p>
          <a:p>
            <a:pPr marL="0" indent="0" eaLnBrk="1" hangingPunct="1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* восприятие художественной литературы и фольклора</a:t>
            </a:r>
          </a:p>
          <a:p>
            <a:pPr marL="0" indent="0" eaLnBrk="1" hangingPunct="1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* самообслуживание и элементарный бытовой труд</a:t>
            </a:r>
          </a:p>
          <a:p>
            <a:pPr marL="0" indent="0" eaLnBrk="1" hangingPunct="1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* конструирование из разных материалов</a:t>
            </a:r>
          </a:p>
          <a:p>
            <a:pPr marL="0" indent="0" eaLnBrk="1" hangingPunct="1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* изобразительная</a:t>
            </a:r>
          </a:p>
          <a:p>
            <a:pPr marL="0" indent="0" eaLnBrk="1" hangingPunct="1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* музыкальная</a:t>
            </a:r>
          </a:p>
          <a:p>
            <a:pPr marL="0" indent="0" eaLnBrk="1" hangingPunct="1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* двигательная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404664"/>
            <a:ext cx="8147248" cy="597666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взаимодействия педагогического коллектива ДОУ с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семьей</a:t>
            </a:r>
          </a:p>
          <a:p>
            <a:pPr algn="ctr">
              <a:buNone/>
            </a:pP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b="1" dirty="0" smtClean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аключается </a:t>
            </a:r>
            <a:r>
              <a:rPr lang="ru-RU" sz="2400" b="1" dirty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в обеспечении разносторонней поддержки воспитательного потенциала семьи, помощи родителям в осознании </a:t>
            </a:r>
            <a:r>
              <a:rPr lang="ru-RU" sz="2400" b="1" dirty="0" err="1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самоценности</a:t>
            </a:r>
            <a:r>
              <a:rPr lang="ru-RU" sz="2400" b="1" dirty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 дошкольного периода </a:t>
            </a:r>
            <a:r>
              <a:rPr lang="ru-RU" sz="2400" b="1" dirty="0" smtClean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детства </a:t>
            </a:r>
            <a:r>
              <a:rPr lang="ru-RU" sz="2400" b="1" dirty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как базиса для всей последующей жизни человека</a:t>
            </a:r>
            <a:r>
              <a:rPr lang="ru-RU" sz="2400" b="1" dirty="0" smtClean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Взаимодействие с родителями (законными представителями) по вопросам образования ребёнка происходит через непосредственное вовлечение их в образовательный процесс ДОУ, посредством создания образовательных проектов совместно с семьёй, участия в праздничных и </a:t>
            </a:r>
            <a:r>
              <a:rPr lang="ru-RU" sz="2400" b="1" dirty="0" err="1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досуговых</a:t>
            </a:r>
            <a:r>
              <a:rPr lang="ru-RU" sz="2400" b="1" dirty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 мероприятиях, конкурсах.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23528" y="476672"/>
            <a:ext cx="8496944" cy="604867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Основная  образовательная программа - образовательная программа дошкольного образования 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МБДОУ «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Олуязский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детский сад»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разработана в соответствии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Федеральным государственным образовательным стандартом дошкольного образования </a:t>
            </a: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Приказ № 1155 от 17 октября 2013 года) </a:t>
            </a:r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и на основе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образовательной программы</a:t>
            </a:r>
          </a:p>
          <a:p>
            <a:pPr>
              <a:buNone/>
            </a:pP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«От рождения до школы» </a:t>
            </a: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Н.Е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Вераксы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Т.С.Комаровой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А.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Васильевой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(Обязательная часть)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C:\Users\WS\Desktop\10165299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3043332"/>
            <a:ext cx="2736304" cy="36175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04664"/>
            <a:ext cx="7200799" cy="93610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Организационный  раздел</a:t>
            </a:r>
            <a:endParaRPr lang="ru-RU" sz="40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196752"/>
            <a:ext cx="8064896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400" b="1" dirty="0" smtClean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Описывает систему условий реализации образовательной деятельности, необходимых для достижения целей Программы, планируемых результатов ее освоения в виде целевых ориентиров, а также особенности организации образовательной деятельности</a:t>
            </a:r>
            <a:endParaRPr lang="ru-RU" sz="3400" b="1" dirty="0">
              <a:solidFill>
                <a:srgbClr val="2A3F8A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214313"/>
            <a:ext cx="8243887" cy="622399"/>
          </a:xfrm>
        </p:spPr>
        <p:txBody>
          <a:bodyPr>
            <a:normAutofit fontScale="90000"/>
          </a:bodyPr>
          <a:lstStyle/>
          <a:p>
            <a:pPr marL="0" indent="0" algn="l" eaLnBrk="1" hangingPunct="1">
              <a:buNone/>
            </a:pPr>
            <a:r>
              <a:rPr lang="ru-RU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Нормативно- правовая база Программы 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251520" y="836712"/>
            <a:ext cx="8640960" cy="5184576"/>
          </a:xfrm>
        </p:spPr>
        <p:txBody>
          <a:bodyPr>
            <a:no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Федеральный закон «Об образовании в Российской Федерации» № 273 -ФЗ от 29.12.2012;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«Санитарно-эпидемиологические требования к устройству, содержанию и организации режима работы дошкольных образовательных организаций. </a:t>
            </a:r>
            <a:r>
              <a:rPr lang="ru-RU" sz="17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2.4.1.3049­13»;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Приказ Министерства образования и науки РФ от 30.08.2013 г. № 1014 «Об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образования»;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17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России от 17.10.2013 №1155 «Об утверждении федерального государственного образовательного стандарта дошкольного образования»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Закон об образовании РТ от 22.07.2013г №68-ЗРТ;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Закон РТ от 08.07.1992 № 1560-</a:t>
            </a:r>
            <a:r>
              <a:rPr lang="en-US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XII</a:t>
            </a: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"О государственных языках Республики Татарстан и других языках в Республике Татарстан" (в ред. Законов РТ от 28.07.2004 № 44-ЗРТ, от 03.12.2009 № 54-ЗРТ, от 03.03.2012 № 16-ЗРТ, от 12.06.2014 № 53-ЗРТ);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Устав МБДОУ «</a:t>
            </a:r>
            <a:r>
              <a:rPr lang="ru-RU" sz="17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Олуязский</a:t>
            </a: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детский сад»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Локальные нормативные  акты </a:t>
            </a:r>
            <a:r>
              <a:rPr lang="ru-RU" sz="17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МБДОУ </a:t>
            </a: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7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Олуязский</a:t>
            </a: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детский сад»</a:t>
            </a:r>
            <a:endParaRPr lang="ru-RU" sz="17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eaLnBrk="1" hangingPunct="1">
              <a:buFont typeface="+mj-lt"/>
              <a:buAutoNum type="arabicPeriod"/>
            </a:pPr>
            <a:endParaRPr lang="ru-RU" sz="17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473795" y="5877272"/>
            <a:ext cx="4610373" cy="57392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95537" y="476672"/>
            <a:ext cx="8568952" cy="5544616"/>
          </a:xfrm>
        </p:spPr>
        <p:txBody>
          <a:bodyPr/>
          <a:lstStyle/>
          <a:p>
            <a:pPr marL="182880" indent="0">
              <a:buNone/>
            </a:pPr>
            <a:r>
              <a:rPr lang="ru-RU" sz="4800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Телефон:</a:t>
            </a:r>
            <a:r>
              <a:rPr lang="ru-RU" sz="4800" dirty="0" smtClean="0">
                <a:ln w="1905"/>
                <a:solidFill>
                  <a:schemeClr val="accent4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89600758239</a:t>
            </a:r>
            <a:r>
              <a:rPr lang="ru-RU" sz="4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4800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Email</a:t>
            </a:r>
            <a:r>
              <a:rPr lang="tt-RU" sz="4800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4800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0" dirty="0" smtClean="0"/>
              <a:t>raliya.khusainova@mail.ru</a:t>
            </a:r>
            <a:r>
              <a:rPr lang="en-US" sz="4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Наш сайт:</a:t>
            </a:r>
            <a:r>
              <a:rPr lang="en-US" sz="4800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https://edu.tatar.ru/mamadysh/olujaz/dou</a:t>
            </a:r>
            <a:br>
              <a:rPr lang="en-US" sz="4800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4800" dirty="0" smtClean="0">
                <a:ln w="1905"/>
                <a:solidFill>
                  <a:schemeClr val="accent4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800" dirty="0" smtClean="0">
                <a:ln w="1905"/>
                <a:solidFill>
                  <a:schemeClr val="accent4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ln w="1905"/>
              <a:solidFill>
                <a:schemeClr val="accent4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8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363272" cy="122413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Часть, формируемая участниками образовательных отношений программы разработана на основе следующих программ и методических пособий:</a:t>
            </a:r>
            <a:br>
              <a:rPr lang="ru-RU" sz="24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67544" y="1628800"/>
            <a:ext cx="8352928" cy="388843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Обучение детей татарской национальности родному языку УМК для детей 2-7 лет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телд</a:t>
            </a:r>
            <a:r>
              <a:rPr lang="tt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</a:t>
            </a:r>
            <a:r>
              <a:rPr lang="tt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ө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йл</a:t>
            </a:r>
            <a:r>
              <a:rPr lang="tt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tt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без» </a:t>
            </a:r>
          </a:p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(Говорим на родном языке), 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Хазратова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Ф.В., 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Зарипова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З.М.;</a:t>
            </a:r>
          </a:p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Обучение русскоязычных детей татарскому языку в детском саду – УМК для детей 4-7 лет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Татарча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</a:t>
            </a:r>
            <a:r>
              <a:rPr lang="tt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өйләшәбез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(Говорим по 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татарски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Ф.В.Хазратова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Р.С.Исаева, 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Р.Г.Кидрячева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Региональная образовательная программа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образования, 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Шаехова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Р. К.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67544" y="476672"/>
            <a:ext cx="8280920" cy="5760639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1E17A9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5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части,  формируемой участниками образовательных отношений, представлен   материал по УМК и ЭРС, которые расширяют и углубляют основное образовательное содержание и позволяют удовлетворить разнообразные образовательные  потребности современной  семьи и избирательные интересы дошкольников, реализовать развивающий потенциал регионального компонента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User\Рабочий стол\Рисунок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с двумя вырезанными противолежащими углами 2"/>
          <p:cNvSpPr/>
          <p:nvPr/>
        </p:nvSpPr>
        <p:spPr>
          <a:xfrm>
            <a:off x="467544" y="404664"/>
            <a:ext cx="8286750" cy="1643062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Образовательная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программа дошкольного образования</a:t>
            </a:r>
            <a:r>
              <a:rPr lang="ru-RU" sz="36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 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4572000" y="2276872"/>
            <a:ext cx="4286250" cy="1428750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Часть, формируемая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участниками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образовательного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процесса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467544" y="4365104"/>
            <a:ext cx="3500437" cy="2000250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Объём: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менее 60%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времени, необходимого для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реализации программы</a:t>
            </a:r>
            <a:endParaRPr lang="ru-RU" sz="2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467544" y="2348880"/>
            <a:ext cx="3929062" cy="1285875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Обязательная часть</a:t>
            </a:r>
            <a:endParaRPr lang="ru-RU" sz="2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4716016" y="4365104"/>
            <a:ext cx="3643313" cy="1928812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Объем: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более 40%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времени, необходимого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для реализации программы</a:t>
            </a:r>
            <a:endParaRPr lang="ru-RU" sz="2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2267744" y="3717032"/>
            <a:ext cx="216024" cy="546360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6588224" y="3789040"/>
            <a:ext cx="216024" cy="546360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910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7" y="188640"/>
            <a:ext cx="7190184" cy="108012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sz="4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Программы: </a:t>
            </a:r>
            <a:endParaRPr lang="ru-RU" sz="48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95536" y="1340768"/>
            <a:ext cx="7704856" cy="2664296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ru-RU" sz="3200" b="1" dirty="0" smtClean="0">
              <a:solidFill>
                <a:srgbClr val="2A3F8A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200" b="1" dirty="0" smtClean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3200" b="1" dirty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личности детей дошкольного возраста в различных видах общения и деятельности с учётом их возрастных, индивидуальных, психологических и физиологических </a:t>
            </a:r>
            <a:r>
              <a:rPr lang="ru-RU" sz="3200" b="1" dirty="0" smtClean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особенностей</a:t>
            </a:r>
            <a:endParaRPr lang="ru-RU" sz="3200" b="1" dirty="0">
              <a:solidFill>
                <a:srgbClr val="2A3F8A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619" y="260648"/>
            <a:ext cx="8101829" cy="216024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51520" y="476672"/>
            <a:ext cx="8712968" cy="590465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>
              <a:buNone/>
            </a:pPr>
            <a:r>
              <a:rPr lang="ru-RU" sz="19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1.Охрана и укрепление физического и психического здоровья детей, в том числе их эмоционального благополучия.</a:t>
            </a:r>
          </a:p>
          <a:p>
            <a:pPr>
              <a:buNone/>
            </a:pPr>
            <a:r>
              <a:rPr lang="ru-RU" sz="19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2.Обеспечение равных возможностей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особенностей (в том числе ограниченных возможностей здоровья).</a:t>
            </a:r>
          </a:p>
          <a:p>
            <a:pPr>
              <a:buNone/>
            </a:pPr>
            <a:r>
              <a:rPr lang="ru-RU" sz="19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3.Обеспечение преемственности целей, задач и содержания основных образовательных программ дошкольного и начального общего образования.</a:t>
            </a:r>
          </a:p>
          <a:p>
            <a:pPr>
              <a:buNone/>
            </a:pPr>
            <a:r>
              <a:rPr lang="ru-RU" sz="19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4.Создание благоприятных условий развития детей в соответствии с их возрастными и индивидуальными особенностями и склонностями развития способностей и творческого потенциала каждого ребёнка как субъекта отношений с самим собой, другими детьми, взрослыми и миром.</a:t>
            </a:r>
          </a:p>
          <a:p>
            <a:pPr>
              <a:buNone/>
            </a:pPr>
            <a:r>
              <a:rPr lang="ru-RU" sz="19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5.Объединение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</a:t>
            </a:r>
            <a:r>
              <a:rPr lang="ru-RU" sz="19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9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619" y="260648"/>
            <a:ext cx="8229600" cy="288032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67544" y="476672"/>
            <a:ext cx="8496944" cy="5904656"/>
          </a:xfrm>
        </p:spPr>
        <p:txBody>
          <a:bodyPr>
            <a:noAutofit/>
          </a:bodyPr>
          <a:lstStyle/>
          <a:p>
            <a:endParaRPr lang="ru-RU" sz="1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6. Формирование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общей культуры личности воспитанников, развитие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деятельности.</a:t>
            </a:r>
          </a:p>
          <a:p>
            <a:pPr>
              <a:buNone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Обеспечение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вариативности и разнообразия содержания образовательных программ и организационных форм уровня дошкольного образования, возможности формирования образовательных программ различной направленности с учётом образовательных потребностей и способностей воспитанников.</a:t>
            </a:r>
          </a:p>
          <a:p>
            <a:pPr>
              <a:buNone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Формирование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социокультурной среды, соответствующей возрастным, индивидуальным, психологическим  и физиологическим особенностям детей.</a:t>
            </a:r>
          </a:p>
          <a:p>
            <a:pPr>
              <a:buNone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Обеспечение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психолого-педагогической поддержки семьи и повышения компетентности родителей в вопросах развития и образования, охраны и укрепления здоровья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детей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В соответствии с ФГОС ДО </a:t>
            </a:r>
            <a:br>
              <a:rPr lang="ru-RU" sz="3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структура Программы включает </a:t>
            </a:r>
            <a:br>
              <a:rPr lang="ru-RU" sz="3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следующие структурные элементы:</a:t>
            </a:r>
            <a:r>
              <a:rPr lang="ru-RU" sz="3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/>
            </a:r>
            <a:br>
              <a:rPr lang="ru-RU" sz="3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</a:br>
            <a:endParaRPr lang="ru-RU" sz="36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611560" y="2204864"/>
            <a:ext cx="8229600" cy="316835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t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I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Целевой раздел</a:t>
            </a:r>
            <a:endParaRPr lang="tt-RU" sz="4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t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II. Содержательный раздел</a:t>
            </a:r>
          </a:p>
          <a:p>
            <a:pPr>
              <a:buNone/>
            </a:pPr>
            <a:r>
              <a:rPr lang="tt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III. Организационный раздел</a:t>
            </a:r>
            <a:endParaRPr lang="ru-RU" sz="4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700</TotalTime>
  <Words>1615</Words>
  <Application>Microsoft Office PowerPoint</Application>
  <PresentationFormat>Экран (4:3)</PresentationFormat>
  <Paragraphs>143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Воздушный поток</vt:lpstr>
      <vt:lpstr>Муниципальное бюджетное дошкольное образовательное учреждение «Олуязский детский сад»  Мамадышского  муниципального района  Республики Татарстан</vt:lpstr>
      <vt:lpstr>Презентация PowerPoint</vt:lpstr>
      <vt:lpstr>Часть, формируемая участниками образовательных отношений программы разработана на основе следующих программ и методических пособий: </vt:lpstr>
      <vt:lpstr>Презентация PowerPoint</vt:lpstr>
      <vt:lpstr>Презентация PowerPoint</vt:lpstr>
      <vt:lpstr> Цель Программы: </vt:lpstr>
      <vt:lpstr> </vt:lpstr>
      <vt:lpstr> </vt:lpstr>
      <vt:lpstr>В соответствии с ФГОС ДО  структура Программы включает  следующие структурные элементы: </vt:lpstr>
      <vt:lpstr>Целевой раздел </vt:lpstr>
      <vt:lpstr>Содержательный раздел </vt:lpstr>
      <vt:lpstr>Основные области Программы</vt:lpstr>
      <vt:lpstr>Социально-коммуникативное развитие</vt:lpstr>
      <vt:lpstr>Познавательное развитие</vt:lpstr>
      <vt:lpstr>Речевое развитие</vt:lpstr>
      <vt:lpstr>Художественно-эстетическое развитие</vt:lpstr>
      <vt:lpstr>Физическое развитие</vt:lpstr>
      <vt:lpstr>Презентация PowerPoint</vt:lpstr>
      <vt:lpstr>Презентация PowerPoint</vt:lpstr>
      <vt:lpstr>Организационный  раздел</vt:lpstr>
      <vt:lpstr>Нормативно- правовая база Программы </vt:lpstr>
      <vt:lpstr>Телефон:89600758239 Email: raliya.khusainova@mail.ru  Наш сайт:https://edu.tatar.ru/mamadysh/olujaz/dou  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«ДЕТСКИЙ САД  КОМБИНИРОВАННОГО ВИДА №36 «ЗОЛОТОЙ КЛЮЧИК»</dc:title>
  <dc:creator>Пользователь</dc:creator>
  <cp:lastModifiedBy>Я</cp:lastModifiedBy>
  <cp:revision>68</cp:revision>
  <cp:lastPrinted>2020-04-01T05:56:52Z</cp:lastPrinted>
  <dcterms:created xsi:type="dcterms:W3CDTF">2016-10-20T17:07:30Z</dcterms:created>
  <dcterms:modified xsi:type="dcterms:W3CDTF">2021-12-07T05:04:22Z</dcterms:modified>
</cp:coreProperties>
</file>